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4/3/2020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4/3/2020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4/3/2020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4/3/2020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4/3/2020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محاضرة </a:t>
            </a:r>
            <a:r>
              <a:rPr lang="ar-SA" dirty="0" smtClean="0"/>
              <a:t>(4 </a:t>
            </a:r>
            <a:r>
              <a:rPr lang="ar-SA" dirty="0" smtClean="0"/>
              <a:t>) </a:t>
            </a:r>
            <a:endParaRPr lang="en-US" dirty="0"/>
          </a:p>
        </p:txBody>
      </p:sp>
      <p:sp>
        <p:nvSpPr>
          <p:cNvPr id="3" name="Subtitle 2"/>
          <p:cNvSpPr>
            <a:spLocks noGrp="1"/>
          </p:cNvSpPr>
          <p:nvPr>
            <p:ph type="subTitle" idx="1"/>
          </p:nvPr>
        </p:nvSpPr>
        <p:spPr/>
        <p:txBody>
          <a:bodyPr>
            <a:noAutofit/>
          </a:bodyPr>
          <a:lstStyle/>
          <a:p>
            <a:r>
              <a:rPr lang="ar-SA" sz="3600" dirty="0" smtClean="0"/>
              <a:t>مهارات دراسية </a:t>
            </a:r>
            <a:endParaRPr lang="en-US" sz="3600" dirty="0"/>
          </a:p>
        </p:txBody>
      </p:sp>
    </p:spTree>
    <p:extLst>
      <p:ext uri="{BB962C8B-B14F-4D97-AF65-F5344CB8AC3E}">
        <p14:creationId xmlns:p14="http://schemas.microsoft.com/office/powerpoint/2010/main" val="255714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اخذ الملاحظات </a:t>
            </a:r>
            <a:endParaRPr lang="en-US" dirty="0"/>
          </a:p>
        </p:txBody>
      </p:sp>
      <p:sp>
        <p:nvSpPr>
          <p:cNvPr id="3" name="Content Placeholder 2"/>
          <p:cNvSpPr>
            <a:spLocks noGrp="1"/>
          </p:cNvSpPr>
          <p:nvPr>
            <p:ph idx="1"/>
          </p:nvPr>
        </p:nvSpPr>
        <p:spPr/>
        <p:txBody>
          <a:bodyPr>
            <a:normAutofit fontScale="92500" lnSpcReduction="20000"/>
          </a:bodyPr>
          <a:lstStyle/>
          <a:p>
            <a:pPr marL="0" indent="0" algn="r" rtl="1">
              <a:buNone/>
            </a:pPr>
            <a:r>
              <a:rPr lang="ar-SA" dirty="0"/>
              <a:t/>
            </a:r>
            <a:br>
              <a:rPr lang="ar-SA" dirty="0"/>
            </a:br>
            <a:r>
              <a:rPr lang="ar-SA" sz="2800" b="1" dirty="0"/>
              <a:t>تدوين ملاحظات الدرس لدى الطلاب</a:t>
            </a:r>
            <a:endParaRPr lang="ar-SA" sz="2800" dirty="0"/>
          </a:p>
          <a:p>
            <a:pPr marL="0" indent="0" algn="r" rtl="1">
              <a:buNone/>
            </a:pPr>
            <a:r>
              <a:rPr lang="ar-SA" sz="2800" dirty="0"/>
              <a:t>يواجه العديد من الطلبة مشكلة في تدوين الملاحظات اللازمة خلال المحاضرة الدراسية أو عند قراءة نص ما، ويعود ذلك لعدة أسباب كعدم القدرة على تحديد النقاط المهمة، أو ضعف القدرة على متابعة ما يقوله المدرس بسرعة خلال عملية الشرح، وتزيد هذه المشكلة عند التشتت بين الاستماع والكتابة ما يؤدي لاحقاً إلى إغفال العديد من النقاط المهمة بشكل تراكمي وفقدان القدرة على فهم المادة الدراسية أو الدورة، وفيما يخص ذلك سنضع مجموعة نصائح لتطوير مهارات تدوين الملاحظات لدى الطلاب وأهم الطرق العملية المتبعة لنقل الملاحظات التي تسهل على الطالب دراسة الاختبارات وتحقيق النتائج المرجوّة</a:t>
            </a:r>
            <a:r>
              <a:rPr lang="ar-SA" dirty="0"/>
              <a:t>.</a:t>
            </a:r>
          </a:p>
          <a:p>
            <a:pPr algn="r"/>
            <a:endParaRPr lang="en-US" dirty="0"/>
          </a:p>
        </p:txBody>
      </p:sp>
    </p:spTree>
    <p:extLst>
      <p:ext uri="{BB962C8B-B14F-4D97-AF65-F5344CB8AC3E}">
        <p14:creationId xmlns:p14="http://schemas.microsoft.com/office/powerpoint/2010/main" val="267007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أهمية تدوين الملاحظات </a:t>
            </a:r>
            <a:endParaRPr lang="en-US" dirty="0"/>
          </a:p>
        </p:txBody>
      </p:sp>
      <p:sp>
        <p:nvSpPr>
          <p:cNvPr id="3" name="Content Placeholder 2"/>
          <p:cNvSpPr>
            <a:spLocks noGrp="1"/>
          </p:cNvSpPr>
          <p:nvPr>
            <p:ph idx="1"/>
          </p:nvPr>
        </p:nvSpPr>
        <p:spPr/>
        <p:txBody>
          <a:bodyPr/>
          <a:lstStyle/>
          <a:p>
            <a:pPr marL="0" indent="0" algn="r">
              <a:buNone/>
            </a:pPr>
            <a:r>
              <a:rPr lang="ar-SA" dirty="0" smtClean="0"/>
              <a:t> </a:t>
            </a:r>
            <a:r>
              <a:rPr lang="ar-SA" sz="2800" dirty="0" smtClean="0"/>
              <a:t>ت</a:t>
            </a:r>
            <a:r>
              <a:rPr lang="ar-SA" sz="2800" dirty="0" smtClean="0"/>
              <a:t>كمن </a:t>
            </a:r>
            <a:r>
              <a:rPr lang="ar-SA" sz="2800" dirty="0"/>
              <a:t>أهمية تدوين الملاحظات خلال الاستماع للدرس أو عند قراءة نص ما، بالحاجة إلى استرجاع هذه المعلومات لاحقاً ودراستها ومراجعتها، بالإضافة إلى أن تدوين الملاحظات، وعدم الحاجة إلى نقل أو نسخ الملاحظات من أشخاص آخرين، حيث إن تدوين ملاحظاتك يمكنك من  معرفة طرق تفكيرك وفهمك للمادة ومواطن الضعف والقوة لديك، فإن كنت أحد الطلبة الذين يواجهون هذه المشكلة لا تقلق، فهناك العديد من الطرق والتقنيات التي يمكنك اتباعها لتطوير مهارات تدوين الملاحظات لديك.</a:t>
            </a:r>
            <a:endParaRPr lang="en-US" sz="2800" dirty="0"/>
          </a:p>
        </p:txBody>
      </p:sp>
    </p:spTree>
    <p:extLst>
      <p:ext uri="{BB962C8B-B14F-4D97-AF65-F5344CB8AC3E}">
        <p14:creationId xmlns:p14="http://schemas.microsoft.com/office/powerpoint/2010/main" val="388798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تطوير مهارة تدوين الملاحظات</a:t>
            </a:r>
            <a:endParaRPr lang="en-US" dirty="0"/>
          </a:p>
        </p:txBody>
      </p:sp>
      <p:sp>
        <p:nvSpPr>
          <p:cNvPr id="3" name="Content Placeholder 2"/>
          <p:cNvSpPr>
            <a:spLocks noGrp="1"/>
          </p:cNvSpPr>
          <p:nvPr>
            <p:ph idx="1"/>
          </p:nvPr>
        </p:nvSpPr>
        <p:spPr/>
        <p:txBody>
          <a:bodyPr>
            <a:normAutofit fontScale="62500" lnSpcReduction="20000"/>
          </a:bodyPr>
          <a:lstStyle/>
          <a:p>
            <a:pPr rtl="1"/>
            <a:r>
              <a:rPr lang="ar-SA" sz="2300" b="1" dirty="0"/>
              <a:t>نصائح لتطوير مهارات تدوين الملاحظات لدى الطلاب</a:t>
            </a:r>
            <a:endParaRPr lang="ar-SA" sz="2300" dirty="0"/>
          </a:p>
          <a:p>
            <a:pPr rtl="1"/>
            <a:r>
              <a:rPr lang="ar-SA" sz="2300" dirty="0"/>
              <a:t>تعد عملية تدوين الملاحظات خلال الاستماع لشرح المدرس أصعب من عملية تدوين الملاحظات لنص مكتوب بالنسبة للعديد من الطلبة، إذ يمكنك دائماً إعادة قراءة النص عدة مرات بينما لا يمكنك التحكم بعدد مرات إعادة المدرس للمعلومة إلا إذا كان الدرس إلكترونياً من خلال أكاديميات التعلم عن بعد ولا يتم بثه بشكل مباشر، هناك عدد من الطرق التي تطور مهارة تدوين الملاحظات خلال الاستماع لشرح المعلم، والتي تتطلب منك القيام بثلاث خطوات مترابطة لزيادة قدراتك الذهنية:</a:t>
            </a:r>
          </a:p>
          <a:p>
            <a:pPr rtl="1"/>
            <a:r>
              <a:rPr lang="ar-SA" sz="2300" dirty="0"/>
              <a:t> </a:t>
            </a:r>
          </a:p>
          <a:p>
            <a:pPr rtl="1"/>
            <a:r>
              <a:rPr lang="ar-SA" sz="2300" b="1" dirty="0"/>
              <a:t>قبل </a:t>
            </a:r>
            <a:r>
              <a:rPr lang="ar-SA" sz="2300" b="1" dirty="0" smtClean="0"/>
              <a:t>المحاضرة :</a:t>
            </a:r>
            <a:r>
              <a:rPr lang="ar-SA" sz="2300" dirty="0"/>
              <a:t> راجع ملاحظات المحاضرة السابقة، وحضّر للمحاضرة القادمة لكي يكون لديك تخيّل مسبق عما سيقوم المدرس بشرحه، مما سيجعل المعلومات التي يذكرها المدرس مألوفة أكثر ومرتّبة بشكل أوضح؛ لتستطيع تدوينها وتنظيمها بسهولة.</a:t>
            </a:r>
          </a:p>
          <a:p>
            <a:pPr rtl="1"/>
            <a:r>
              <a:rPr lang="ar-SA" sz="2300" b="1" dirty="0"/>
              <a:t>خلال </a:t>
            </a:r>
            <a:r>
              <a:rPr lang="ar-SA" sz="2300" b="1" dirty="0" smtClean="0"/>
              <a:t>المحاضرة:</a:t>
            </a:r>
            <a:r>
              <a:rPr lang="ar-SA" sz="2300" b="1" dirty="0"/>
              <a:t> </a:t>
            </a:r>
            <a:r>
              <a:rPr lang="ar-SA" sz="2300" dirty="0"/>
              <a:t>لا تتغيب أو تتأخر عن الدرس، واجلس في المقدمة إذا سنحت لك الفرصة، ليكون حديث المعلم واضحاً بالنسبة لك، ولتتمكن من تدوين محتوى الوسائل البصرية التي قد يقوم المدرس بعرضها، وتتبع نبرة صوت المعلم، حيث غالباً ما يقلل سرعة تحدثه ويغير من ارتفاع صوته عندما يتحدث عن نقطة هامة.</a:t>
            </a:r>
          </a:p>
          <a:p>
            <a:pPr rtl="1"/>
            <a:r>
              <a:rPr lang="ar-SA" sz="2300" b="1" dirty="0"/>
              <a:t>بعد </a:t>
            </a:r>
            <a:r>
              <a:rPr lang="ar-SA" sz="2300" b="1" dirty="0" smtClean="0"/>
              <a:t>المحاضرة:</a:t>
            </a:r>
            <a:r>
              <a:rPr lang="ar-SA" sz="2300" b="1" dirty="0"/>
              <a:t> </a:t>
            </a:r>
            <a:r>
              <a:rPr lang="ar-SA" sz="2300" dirty="0"/>
              <a:t>راجع ملاحظاتك ورتبها خلال 24 ساعة من تدوينها قبل البدء بنسيان الدرس وتفاصيله، وبعد الانتهاء من مراجعتها قم بكتابة ملخص بالاستعانة بملاحظاتك لكي يساعدك في مراجعة الدرس لاحقاً وبشكل سريع عند الحاجة لذلك.</a:t>
            </a:r>
          </a:p>
          <a:p>
            <a:pPr algn="r"/>
            <a:r>
              <a:rPr lang="ar-SA" sz="2300" dirty="0" smtClean="0"/>
              <a:t>أ</a:t>
            </a:r>
            <a:r>
              <a:rPr lang="ar-SA" dirty="0"/>
              <a:t/>
            </a:r>
            <a:br>
              <a:rPr lang="ar-SA" dirty="0"/>
            </a:br>
            <a:r>
              <a:rPr lang="ar-SA" dirty="0"/>
              <a:t/>
            </a:r>
            <a:br>
              <a:rPr lang="ar-SA" dirty="0"/>
            </a:br>
            <a:endParaRPr lang="en-US" dirty="0"/>
          </a:p>
        </p:txBody>
      </p:sp>
    </p:spTree>
    <p:extLst>
      <p:ext uri="{BB962C8B-B14F-4D97-AF65-F5344CB8AC3E}">
        <p14:creationId xmlns:p14="http://schemas.microsoft.com/office/powerpoint/2010/main" val="3886764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نظام التبويب في اخذ الملاحظات </a:t>
            </a:r>
            <a:r>
              <a:rPr lang="ar-SA" dirty="0"/>
              <a:t/>
            </a:r>
            <a:br>
              <a:rPr lang="ar-SA" dirty="0"/>
            </a:br>
            <a:endParaRPr lang="en-US" dirty="0"/>
          </a:p>
        </p:txBody>
      </p:sp>
      <p:sp>
        <p:nvSpPr>
          <p:cNvPr id="3" name="Content Placeholder 2"/>
          <p:cNvSpPr>
            <a:spLocks noGrp="1"/>
          </p:cNvSpPr>
          <p:nvPr>
            <p:ph idx="1"/>
          </p:nvPr>
        </p:nvSpPr>
        <p:spPr/>
        <p:txBody>
          <a:bodyPr/>
          <a:lstStyle/>
          <a:p>
            <a:pPr algn="r"/>
            <a:r>
              <a:rPr lang="ar-SA" dirty="0" smtClean="0"/>
              <a:t>اشرح ما هو نظام التبويب  وأهميته في أخذ الملاحظات ...........................................................................................................................................................................................................................................................................................................................................................................................................................زز</a:t>
            </a:r>
            <a:endParaRPr lang="en-US" dirty="0"/>
          </a:p>
        </p:txBody>
      </p:sp>
    </p:spTree>
    <p:extLst>
      <p:ext uri="{BB962C8B-B14F-4D97-AF65-F5344CB8AC3E}">
        <p14:creationId xmlns:p14="http://schemas.microsoft.com/office/powerpoint/2010/main" val="3502133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9176" y="404850"/>
            <a:ext cx="10058400" cy="1371600"/>
          </a:xfrm>
        </p:spPr>
        <p:txBody>
          <a:bodyPr>
            <a:normAutofit fontScale="90000"/>
          </a:bodyPr>
          <a:lstStyle/>
          <a:p>
            <a:pPr algn="ctr"/>
            <a:r>
              <a:rPr lang="ar-SA" sz="3100" dirty="0" smtClean="0"/>
              <a:t>نظام الفقرة في أخذ الملاحظات </a:t>
            </a:r>
            <a:r>
              <a:rPr lang="ar-SA" dirty="0"/>
              <a:t/>
            </a:r>
            <a:br>
              <a:rPr lang="ar-SA" dirty="0"/>
            </a:br>
            <a:r>
              <a:rPr lang="ar-SA" dirty="0"/>
              <a:t/>
            </a:r>
            <a:br>
              <a:rPr lang="ar-SA" dirty="0"/>
            </a:br>
            <a:endParaRPr lang="en-US" dirty="0"/>
          </a:p>
        </p:txBody>
      </p:sp>
      <p:sp>
        <p:nvSpPr>
          <p:cNvPr id="3" name="Content Placeholder 2"/>
          <p:cNvSpPr>
            <a:spLocks noGrp="1"/>
          </p:cNvSpPr>
          <p:nvPr>
            <p:ph idx="1"/>
          </p:nvPr>
        </p:nvSpPr>
        <p:spPr/>
        <p:txBody>
          <a:bodyPr/>
          <a:lstStyle/>
          <a:p>
            <a:pPr algn="r"/>
            <a:r>
              <a:rPr lang="ar-SA" dirty="0" smtClean="0"/>
              <a:t>ما هو نظام الفقرة في أخذالملاحظات مع مثال ...............................................................................................................................................................................................................................................................................................................................................................................</a:t>
            </a:r>
          </a:p>
          <a:p>
            <a:pPr algn="r"/>
            <a:r>
              <a:rPr lang="ar-SA" dirty="0" smtClean="0"/>
              <a:t>ما هو أسلوب الخرائط في أخذ الملاحظات مع مثال</a:t>
            </a:r>
          </a:p>
          <a:p>
            <a:pPr algn="r"/>
            <a:r>
              <a:rPr lang="ar-SA" dirty="0" smtClean="0"/>
              <a:t>...................................................................................................................................................................................................................................................................................................</a:t>
            </a:r>
          </a:p>
          <a:p>
            <a:pPr algn="r"/>
            <a:r>
              <a:rPr lang="ar-SA" dirty="0" smtClean="0"/>
              <a:t>ما هي طريقة كورنيل في أخذ الملاحظات مع مثال ..............................................................................................................</a:t>
            </a:r>
            <a:endParaRPr lang="en-US" dirty="0"/>
          </a:p>
        </p:txBody>
      </p:sp>
    </p:spTree>
    <p:extLst>
      <p:ext uri="{BB962C8B-B14F-4D97-AF65-F5344CB8AC3E}">
        <p14:creationId xmlns:p14="http://schemas.microsoft.com/office/powerpoint/2010/main" val="1253174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تقييم منزلي </a:t>
            </a:r>
            <a:endParaRPr lang="en-US" dirty="0"/>
          </a:p>
        </p:txBody>
      </p:sp>
      <p:sp>
        <p:nvSpPr>
          <p:cNvPr id="3" name="Content Placeholder 2"/>
          <p:cNvSpPr>
            <a:spLocks noGrp="1"/>
          </p:cNvSpPr>
          <p:nvPr>
            <p:ph idx="1"/>
          </p:nvPr>
        </p:nvSpPr>
        <p:spPr/>
        <p:txBody>
          <a:bodyPr>
            <a:normAutofit/>
          </a:bodyPr>
          <a:lstStyle/>
          <a:p>
            <a:pPr algn="r"/>
            <a:r>
              <a:rPr lang="ar-SA" sz="2000" dirty="0" smtClean="0"/>
              <a:t>ما </a:t>
            </a:r>
            <a:r>
              <a:rPr lang="ar-SA" sz="2000" smtClean="0"/>
              <a:t>هي </a:t>
            </a:r>
            <a:r>
              <a:rPr lang="ar-SA" sz="2000" smtClean="0"/>
              <a:t>القواعد العامة في أخذ الملاحظات وكيف </a:t>
            </a:r>
            <a:r>
              <a:rPr lang="ar-SA" sz="2000" dirty="0" smtClean="0"/>
              <a:t>استفدت منها  في حياتك البحثية ؟</a:t>
            </a:r>
          </a:p>
          <a:p>
            <a:pPr algn="r"/>
            <a:endParaRPr lang="ar-SA" sz="2000" dirty="0"/>
          </a:p>
          <a:p>
            <a:pPr algn="r"/>
            <a:endParaRPr lang="ar-SA" sz="2000" dirty="0" smtClean="0"/>
          </a:p>
          <a:p>
            <a:pPr algn="r"/>
            <a:endParaRPr lang="ar-SA" sz="2000" dirty="0"/>
          </a:p>
          <a:p>
            <a:pPr algn="r"/>
            <a:r>
              <a:rPr lang="ar-SA" sz="2000" dirty="0" smtClean="0"/>
              <a:t>....................................................................................................................</a:t>
            </a:r>
          </a:p>
          <a:p>
            <a:pPr algn="r"/>
            <a:endParaRPr lang="ar-SA" sz="2000" dirty="0"/>
          </a:p>
          <a:p>
            <a:pPr algn="r"/>
            <a:endParaRPr lang="ar-SA" sz="2000" dirty="0" smtClean="0"/>
          </a:p>
          <a:p>
            <a:pPr marL="0" indent="0" algn="r">
              <a:buNone/>
            </a:pPr>
            <a:r>
              <a:rPr lang="ar-SA" sz="2000" dirty="0" smtClean="0"/>
              <a:t>.........................................................................................................................</a:t>
            </a:r>
            <a:endParaRPr lang="en-US" sz="2000" dirty="0"/>
          </a:p>
        </p:txBody>
      </p:sp>
    </p:spTree>
    <p:extLst>
      <p:ext uri="{BB962C8B-B14F-4D97-AF65-F5344CB8AC3E}">
        <p14:creationId xmlns:p14="http://schemas.microsoft.com/office/powerpoint/2010/main" val="2570843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51</TotalTime>
  <Words>215</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Garamond</vt:lpstr>
      <vt:lpstr>Tahoma</vt:lpstr>
      <vt:lpstr>Savon</vt:lpstr>
      <vt:lpstr>محاضرة (4 ) </vt:lpstr>
      <vt:lpstr>اخذ الملاحظات </vt:lpstr>
      <vt:lpstr>أهمية تدوين الملاحظات </vt:lpstr>
      <vt:lpstr>تطوير مهارة تدوين الملاحظات</vt:lpstr>
      <vt:lpstr>نظام التبويب في اخذ الملاحظات  </vt:lpstr>
      <vt:lpstr>نظام الفقرة في أخذ الملاحظات   </vt:lpstr>
      <vt:lpstr>تقييم منزلي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(2 )</dc:title>
  <dc:creator>hanna zaki</dc:creator>
  <cp:lastModifiedBy>hanna zaki</cp:lastModifiedBy>
  <cp:revision>9</cp:revision>
  <dcterms:created xsi:type="dcterms:W3CDTF">2020-03-16T14:51:51Z</dcterms:created>
  <dcterms:modified xsi:type="dcterms:W3CDTF">2020-04-03T17:24:15Z</dcterms:modified>
</cp:coreProperties>
</file>